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  <p:sldMasterId id="2147483759" r:id="rId2"/>
  </p:sldMasterIdLst>
  <p:notesMasterIdLst>
    <p:notesMasterId r:id="rId16"/>
  </p:notesMasterIdLst>
  <p:sldIdLst>
    <p:sldId id="631" r:id="rId3"/>
    <p:sldId id="702" r:id="rId4"/>
    <p:sldId id="709" r:id="rId5"/>
    <p:sldId id="703" r:id="rId6"/>
    <p:sldId id="704" r:id="rId7"/>
    <p:sldId id="705" r:id="rId8"/>
    <p:sldId id="706" r:id="rId9"/>
    <p:sldId id="699" r:id="rId10"/>
    <p:sldId id="700" r:id="rId11"/>
    <p:sldId id="701" r:id="rId12"/>
    <p:sldId id="662" r:id="rId13"/>
    <p:sldId id="663" r:id="rId14"/>
    <p:sldId id="710" r:id="rId15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ECFF"/>
    <a:srgbClr val="99FF99"/>
    <a:srgbClr val="CCFF33"/>
    <a:srgbClr val="FFFFFF"/>
    <a:srgbClr val="FF99CC"/>
    <a:srgbClr val="FFCCCC"/>
    <a:srgbClr val="083763"/>
    <a:srgbClr val="00206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32" autoAdjust="0"/>
    <p:restoredTop sz="95294" autoAdjust="0"/>
  </p:normalViewPr>
  <p:slideViewPr>
    <p:cSldViewPr>
      <p:cViewPr>
        <p:scale>
          <a:sx n="85" d="100"/>
          <a:sy n="85" d="100"/>
        </p:scale>
        <p:origin x="-22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B300EBF-35BF-4393-A6F9-0F8183867143}" type="datetimeFigureOut">
              <a:rPr lang="ru-RU" smtClean="0"/>
              <a:pPr/>
              <a:t>29.03.2017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AF7CFF8-FCC1-4FAE-B5DB-FCA2534D95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83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3549D3-AFF0-4F71-A81E-B442CCDDED5D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83DF8-5EB2-4132-890F-9DEAD9E024F1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E9FA0-79E6-4511-A4B8-5EC24398FEFE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39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E72E56-1794-42C9-86AF-224BDDB65ABD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EBDDC3"/>
              </a:solidFill>
            </a:endParaRP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D1B709-4966-44E0-A545-478A57BD4F98}" type="slidenum">
              <a:rPr lang="en-US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734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CD7B-CC5D-4E00-A2B6-DA6629839F84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1BE3A-F841-45C7-A995-64FC88DE7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97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C574-4AFB-4392-87B4-7CFA3EF98145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064DE7-0450-4DE4-8DE0-27DEBEC38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752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3A9241-5FC8-43AE-9DC9-CA21BA94470C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2BF05B-B02B-4110-BDA8-B3D6AA80E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6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25A0C4-D219-475C-91E7-B3F7A2A494F2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AF89FC-8CB6-4878-959D-A1646CFB2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47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CE519-4305-4297-B567-1395E23A6777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9C9C-C384-426E-8829-B651B6A3C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30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BF079-9C90-4D25-A4FA-DB2CC180CE09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1E367C-6A14-45C8-B501-F8955B85D710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27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7E35-E44B-4FBB-847C-97D6704704D0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87BB7-1641-476C-9BA0-761BAEB62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4CE6FE-6171-46C2-BA82-BBC3B6B80CDD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BE13A8A-0AE3-4F06-BC98-8528EF942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149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CC71-23F4-4B2F-8CEC-7C70EAFC1F9E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C437-95D3-42B9-87F6-84D46C4C6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55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8E9AA-BBF0-4F7A-A3AD-B1640FA470BC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BFEB3-D44B-4375-8ED5-68AD2BF2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47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16CF-D1AF-4D3D-A831-9C207B934A0B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2E94F-2ADD-42EA-B2DA-AA06CEC4E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91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828F8-7F56-41F5-B471-D5BECB830D21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35374-6782-479C-9364-6515DB5B2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0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 smtClean="0"/>
              <a:pPr>
                <a:defRPr/>
              </a:pPr>
              <a:t>29/03/2017</a:t>
            </a:fld>
            <a:endParaRPr lang="fr-CA"/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4E9D0A-0A5E-4F29-B3B4-B768E49C3F74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3/29/2017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6A4F62-2252-402E-855B-A2BA7E2E6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7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728" y="214290"/>
            <a:ext cx="6992031" cy="785818"/>
          </a:xfrm>
        </p:spPr>
        <p:txBody>
          <a:bodyPr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endParaRPr lang="ru-RU" sz="3200" b="1" kern="1200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81250" y="2880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392587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1</a:t>
            </a:fld>
            <a:endParaRPr lang="fr-CA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3959242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Особенности современного урока в условиях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реализации ФГОС</a:t>
            </a:r>
          </a:p>
          <a:p>
            <a:pPr algn="ctr">
              <a:buNone/>
            </a:pP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Садыкова З.Ф.</a:t>
            </a:r>
          </a:p>
          <a:p>
            <a:pPr algn="ctr"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00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10</a:t>
            </a:fld>
            <a:endParaRPr lang="fr-CA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500042"/>
          <a:ext cx="8643998" cy="5500726"/>
        </p:xfrm>
        <a:graphic>
          <a:graphicData uri="http://schemas.openxmlformats.org/drawingml/2006/table">
            <a:tbl>
              <a:tblPr/>
              <a:tblGrid>
                <a:gridCol w="2267278"/>
                <a:gridCol w="2540601"/>
                <a:gridCol w="3836119"/>
              </a:tblGrid>
              <a:tr h="690453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Предмет изменений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Традиционная деятельность учителя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Деятельность учителя, работающего по ФГОС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09375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Образовательная среда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Создается учителем. Выставки работ обучающихся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Создается обучающимися (дети изготавливают учебный материал, проводят презентации). Зонирование классов, холлов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690453">
                <a:tc rowSpan="4"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Результаты обучения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Предметные результаты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Не только предметные результаты, но и личностные,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метапредметные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  <a:tr h="604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Нет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портфолио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 обучающегося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Создание портфолио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1046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Основная оценка – оценка учителя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Ориентир на самооценку обучающегося, формирование адекватной самооценки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  <a:tr h="1259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Важны положительные оценки учеников по итогам контрольных работ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Учет динамики результатов обучения детей относительно самих себя. Оценка промежуточных результатов обучения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352800" y="2057400"/>
            <a:ext cx="2438400" cy="2209800"/>
            <a:chOff x="2112" y="1296"/>
            <a:chExt cx="1536" cy="1392"/>
          </a:xfrm>
        </p:grpSpPr>
        <p:sp>
          <p:nvSpPr>
            <p:cNvPr id="24599" name="AutoShape 3"/>
            <p:cNvSpPr>
              <a:spLocks noChangeArrowheads="1"/>
            </p:cNvSpPr>
            <p:nvPr/>
          </p:nvSpPr>
          <p:spPr bwMode="auto">
            <a:xfrm>
              <a:off x="2112" y="1296"/>
              <a:ext cx="1536" cy="1392"/>
            </a:xfrm>
            <a:prstGeom prst="star16">
              <a:avLst>
                <a:gd name="adj" fmla="val 37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0" name="Text Box 4"/>
            <p:cNvSpPr txBox="1">
              <a:spLocks noChangeArrowheads="1"/>
            </p:cNvSpPr>
            <p:nvPr/>
          </p:nvSpPr>
          <p:spPr bwMode="auto">
            <a:xfrm>
              <a:off x="2352" y="1727"/>
              <a:ext cx="11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800" b="1"/>
                <a:t>педагогические технологии:</a:t>
              </a:r>
            </a:p>
          </p:txBody>
        </p:sp>
      </p:grpSp>
      <p:sp>
        <p:nvSpPr>
          <p:cNvPr id="52229" name="AutoShape 5"/>
          <p:cNvSpPr>
            <a:spLocks noChangeArrowheads="1"/>
          </p:cNvSpPr>
          <p:nvPr/>
        </p:nvSpPr>
        <p:spPr bwMode="auto">
          <a:xfrm flipH="1">
            <a:off x="4572000" y="3886200"/>
            <a:ext cx="838200" cy="1371600"/>
          </a:xfrm>
          <a:custGeom>
            <a:avLst/>
            <a:gdLst>
              <a:gd name="T0" fmla="*/ 883905485 w 21600"/>
              <a:gd name="T1" fmla="*/ 0 h 21600"/>
              <a:gd name="T2" fmla="*/ 883905485 w 21600"/>
              <a:gd name="T3" fmla="*/ 2147483647 h 21600"/>
              <a:gd name="T4" fmla="*/ 189158466 w 21600"/>
              <a:gd name="T5" fmla="*/ 2147483647 h 21600"/>
              <a:gd name="T6" fmla="*/ 1262220398 w 21600"/>
              <a:gd name="T7" fmla="*/ 1556511945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0">
            <a:gsLst>
              <a:gs pos="0">
                <a:srgbClr val="55261C"/>
              </a:gs>
              <a:gs pos="3000">
                <a:srgbClr val="EBDAD4"/>
              </a:gs>
              <a:gs pos="14499">
                <a:srgbClr val="C0524E"/>
              </a:gs>
              <a:gs pos="21001">
                <a:srgbClr val="80302D"/>
              </a:gs>
              <a:gs pos="22000">
                <a:srgbClr val="9C6563"/>
              </a:gs>
              <a:gs pos="24001">
                <a:srgbClr val="FFFFFF"/>
              </a:gs>
              <a:gs pos="39500">
                <a:srgbClr val="83A7C3"/>
              </a:gs>
              <a:gs pos="43500">
                <a:srgbClr val="768FB9"/>
              </a:gs>
              <a:gs pos="46001">
                <a:srgbClr val="83A7C3"/>
              </a:gs>
              <a:gs pos="50000">
                <a:srgbClr val="DCEBF5"/>
              </a:gs>
              <a:gs pos="53999">
                <a:srgbClr val="83A7C3"/>
              </a:gs>
              <a:gs pos="56500">
                <a:srgbClr val="768FB9"/>
              </a:gs>
              <a:gs pos="60501">
                <a:srgbClr val="83A7C3"/>
              </a:gs>
              <a:gs pos="75999">
                <a:srgbClr val="FFFFFF"/>
              </a:gs>
              <a:gs pos="78000">
                <a:srgbClr val="9C6563"/>
              </a:gs>
              <a:gs pos="78999">
                <a:srgbClr val="80302D"/>
              </a:gs>
              <a:gs pos="85501">
                <a:srgbClr val="C0524E"/>
              </a:gs>
              <a:gs pos="97000">
                <a:srgbClr val="EBDAD4"/>
              </a:gs>
              <a:gs pos="100000">
                <a:srgbClr val="55261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3733800" y="3886200"/>
            <a:ext cx="838200" cy="1371600"/>
          </a:xfrm>
          <a:custGeom>
            <a:avLst/>
            <a:gdLst>
              <a:gd name="T0" fmla="*/ 883905485 w 21600"/>
              <a:gd name="T1" fmla="*/ 0 h 21600"/>
              <a:gd name="T2" fmla="*/ 883905485 w 21600"/>
              <a:gd name="T3" fmla="*/ 2147483647 h 21600"/>
              <a:gd name="T4" fmla="*/ 189158466 w 21600"/>
              <a:gd name="T5" fmla="*/ 2147483647 h 21600"/>
              <a:gd name="T6" fmla="*/ 1262220398 w 21600"/>
              <a:gd name="T7" fmla="*/ 1556511945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0">
            <a:gsLst>
              <a:gs pos="0">
                <a:srgbClr val="55261C"/>
              </a:gs>
              <a:gs pos="3000">
                <a:srgbClr val="EBDAD4"/>
              </a:gs>
              <a:gs pos="14499">
                <a:srgbClr val="C0524E"/>
              </a:gs>
              <a:gs pos="21001">
                <a:srgbClr val="80302D"/>
              </a:gs>
              <a:gs pos="22000">
                <a:srgbClr val="9C6563"/>
              </a:gs>
              <a:gs pos="24001">
                <a:srgbClr val="FFFFFF"/>
              </a:gs>
              <a:gs pos="39500">
                <a:srgbClr val="83A7C3"/>
              </a:gs>
              <a:gs pos="43500">
                <a:srgbClr val="768FB9"/>
              </a:gs>
              <a:gs pos="46001">
                <a:srgbClr val="83A7C3"/>
              </a:gs>
              <a:gs pos="50000">
                <a:srgbClr val="DCEBF5"/>
              </a:gs>
              <a:gs pos="53999">
                <a:srgbClr val="83A7C3"/>
              </a:gs>
              <a:gs pos="56500">
                <a:srgbClr val="768FB9"/>
              </a:gs>
              <a:gs pos="60501">
                <a:srgbClr val="83A7C3"/>
              </a:gs>
              <a:gs pos="75999">
                <a:srgbClr val="FFFFFF"/>
              </a:gs>
              <a:gs pos="78000">
                <a:srgbClr val="9C6563"/>
              </a:gs>
              <a:gs pos="78999">
                <a:srgbClr val="80302D"/>
              </a:gs>
              <a:gs pos="85501">
                <a:srgbClr val="C0524E"/>
              </a:gs>
              <a:gs pos="97000">
                <a:srgbClr val="EBDAD4"/>
              </a:gs>
              <a:gs pos="100000">
                <a:srgbClr val="55261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2133600" y="4997450"/>
            <a:ext cx="1905000" cy="1196975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33CCFF"/>
              </a:gs>
              <a:gs pos="50000">
                <a:srgbClr val="FFFFFF"/>
              </a:gs>
              <a:gs pos="100000">
                <a:srgbClr val="33CCFF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рефлексивная</a:t>
            </a:r>
          </a:p>
          <a:p>
            <a:pPr>
              <a:spcBef>
                <a:spcPct val="50000"/>
              </a:spcBef>
            </a:pPr>
            <a:endParaRPr lang="ru-RU" sz="1800" b="1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533400" y="914400"/>
            <a:ext cx="8040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dirty="0"/>
              <a:t>При анализе мирового опыта  </a:t>
            </a:r>
            <a:r>
              <a:rPr lang="ru-RU" sz="1800" b="1" u="sng" dirty="0">
                <a:solidFill>
                  <a:srgbClr val="0000CC"/>
                </a:solidFill>
              </a:rPr>
              <a:t>выявлены подходы</a:t>
            </a:r>
            <a:r>
              <a:rPr lang="ru-RU" sz="1800" b="1" dirty="0"/>
              <a:t> к организации образовательного процесса  современного типа</a:t>
            </a:r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457200" y="152400"/>
            <a:ext cx="807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00CC"/>
                </a:solidFill>
              </a:rPr>
              <a:t>Как же может быть организован образовательный процесс современного типа? </a:t>
            </a: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2362200" y="2244725"/>
            <a:ext cx="1447800" cy="381000"/>
          </a:xfrm>
          <a:prstGeom prst="curvedDownArrow">
            <a:avLst>
              <a:gd name="adj1" fmla="val 100594"/>
              <a:gd name="adj2" fmla="val 176594"/>
              <a:gd name="adj3" fmla="val 49324"/>
            </a:avLst>
          </a:prstGeom>
          <a:gradFill rotWithShape="0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9600" y="2039938"/>
            <a:ext cx="2362200" cy="1122362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FF8D8D"/>
              </a:gs>
              <a:gs pos="50000">
                <a:srgbClr val="FFFFFF"/>
              </a:gs>
              <a:gs pos="100000">
                <a:srgbClr val="FF8D8D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исследовательская</a:t>
            </a:r>
            <a:r>
              <a:rPr lang="ru-RU" sz="1600" b="1"/>
              <a:t> </a:t>
            </a:r>
          </a:p>
          <a:p>
            <a:pPr>
              <a:spcBef>
                <a:spcPct val="50000"/>
              </a:spcBef>
            </a:pPr>
            <a:r>
              <a:rPr lang="ru-RU" sz="1600" b="1"/>
              <a:t>(проблемно-поисковая)</a:t>
            </a:r>
          </a:p>
        </p:txBody>
      </p:sp>
      <p:sp>
        <p:nvSpPr>
          <p:cNvPr id="52236" name="AutoShape 12"/>
          <p:cNvSpPr>
            <a:spLocks noChangeArrowheads="1"/>
          </p:cNvSpPr>
          <p:nvPr/>
        </p:nvSpPr>
        <p:spPr bwMode="auto">
          <a:xfrm flipH="1">
            <a:off x="5334000" y="2244725"/>
            <a:ext cx="1447800" cy="381000"/>
          </a:xfrm>
          <a:prstGeom prst="curvedDownArrow">
            <a:avLst>
              <a:gd name="adj1" fmla="val 100594"/>
              <a:gd name="adj2" fmla="val 176594"/>
              <a:gd name="adj3" fmla="val 49324"/>
            </a:avLst>
          </a:prstGeom>
          <a:gradFill rotWithShape="0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7" name="AutoShape 13"/>
          <p:cNvSpPr>
            <a:spLocks noChangeArrowheads="1"/>
          </p:cNvSpPr>
          <p:nvPr/>
        </p:nvSpPr>
        <p:spPr bwMode="auto">
          <a:xfrm>
            <a:off x="6432550" y="1641475"/>
            <a:ext cx="2406650" cy="1711325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FFBF9F"/>
              </a:gs>
              <a:gs pos="50000">
                <a:srgbClr val="FFFFFF"/>
              </a:gs>
              <a:gs pos="100000">
                <a:srgbClr val="FFBF9F"/>
              </a:gs>
            </a:gsLst>
            <a:lin ang="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коммуникативная </a:t>
            </a:r>
          </a:p>
          <a:p>
            <a:pPr>
              <a:spcBef>
                <a:spcPct val="50000"/>
              </a:spcBef>
            </a:pPr>
            <a:r>
              <a:rPr lang="ru-RU" sz="1600" b="1"/>
              <a:t>(дискуссионная)</a:t>
            </a:r>
          </a:p>
          <a:p>
            <a:pPr>
              <a:spcBef>
                <a:spcPct val="50000"/>
              </a:spcBef>
            </a:pPr>
            <a:endParaRPr lang="ru-RU" sz="1600" b="1"/>
          </a:p>
        </p:txBody>
      </p:sp>
      <p:sp>
        <p:nvSpPr>
          <p:cNvPr id="52238" name="AutoShape 14"/>
          <p:cNvSpPr>
            <a:spLocks noChangeArrowheads="1"/>
          </p:cNvSpPr>
          <p:nvPr/>
        </p:nvSpPr>
        <p:spPr bwMode="auto">
          <a:xfrm flipH="1" flipV="1">
            <a:off x="5105400" y="3844925"/>
            <a:ext cx="1447800" cy="381000"/>
          </a:xfrm>
          <a:prstGeom prst="curvedDownArrow">
            <a:avLst>
              <a:gd name="adj1" fmla="val 100594"/>
              <a:gd name="adj2" fmla="val 176594"/>
              <a:gd name="adj3" fmla="val 49324"/>
            </a:avLst>
          </a:prstGeom>
          <a:gradFill rotWithShape="0">
            <a:gsLst>
              <a:gs pos="0">
                <a:srgbClr val="55261C"/>
              </a:gs>
              <a:gs pos="6000">
                <a:srgbClr val="EBDAD4"/>
              </a:gs>
              <a:gs pos="28999">
                <a:srgbClr val="C0524E"/>
              </a:gs>
              <a:gs pos="42000">
                <a:srgbClr val="80302D"/>
              </a:gs>
              <a:gs pos="44000">
                <a:srgbClr val="9C6563"/>
              </a:gs>
              <a:gs pos="48000">
                <a:srgbClr val="FFFFFF"/>
              </a:gs>
              <a:gs pos="78999">
                <a:srgbClr val="83A7C3"/>
              </a:gs>
              <a:gs pos="87000">
                <a:srgbClr val="768FB9"/>
              </a:gs>
              <a:gs pos="92000">
                <a:srgbClr val="83A7C3"/>
              </a:gs>
              <a:gs pos="100000">
                <a:srgbClr val="DCEBF5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9" name="AutoShape 15"/>
          <p:cNvSpPr>
            <a:spLocks noChangeArrowheads="1"/>
          </p:cNvSpPr>
          <p:nvPr/>
        </p:nvSpPr>
        <p:spPr bwMode="auto">
          <a:xfrm flipV="1">
            <a:off x="2590800" y="3844925"/>
            <a:ext cx="1447800" cy="381000"/>
          </a:xfrm>
          <a:prstGeom prst="curvedDownArrow">
            <a:avLst>
              <a:gd name="adj1" fmla="val 100594"/>
              <a:gd name="adj2" fmla="val 176594"/>
              <a:gd name="adj3" fmla="val 49324"/>
            </a:avLst>
          </a:prstGeom>
          <a:gradFill rotWithShape="0">
            <a:gsLst>
              <a:gs pos="0">
                <a:srgbClr val="55261C"/>
              </a:gs>
              <a:gs pos="6000">
                <a:srgbClr val="EBDAD4"/>
              </a:gs>
              <a:gs pos="28999">
                <a:srgbClr val="C0524E"/>
              </a:gs>
              <a:gs pos="42000">
                <a:srgbClr val="80302D"/>
              </a:gs>
              <a:gs pos="44000">
                <a:srgbClr val="9C6563"/>
              </a:gs>
              <a:gs pos="48000">
                <a:srgbClr val="FFFFFF"/>
              </a:gs>
              <a:gs pos="78999">
                <a:srgbClr val="83A7C3"/>
              </a:gs>
              <a:gs pos="87000">
                <a:srgbClr val="768FB9"/>
              </a:gs>
              <a:gs pos="92000">
                <a:srgbClr val="83A7C3"/>
              </a:gs>
              <a:gs pos="100000">
                <a:srgbClr val="DCEBF5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1143000" y="3617913"/>
            <a:ext cx="1874838" cy="136525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FFFF66"/>
              </a:gs>
              <a:gs pos="50000">
                <a:srgbClr val="FFFFFF"/>
              </a:gs>
              <a:gs pos="100000">
                <a:srgbClr val="FFFF66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имитационного моделирования</a:t>
            </a:r>
            <a:r>
              <a:rPr lang="ru-RU" sz="1600" b="1"/>
              <a:t> (игровая) </a:t>
            </a:r>
          </a:p>
        </p:txBody>
      </p:sp>
      <p:sp>
        <p:nvSpPr>
          <p:cNvPr id="52241" name="AutoShape 17"/>
          <p:cNvSpPr>
            <a:spLocks noChangeArrowheads="1"/>
          </p:cNvSpPr>
          <p:nvPr/>
        </p:nvSpPr>
        <p:spPr bwMode="auto">
          <a:xfrm>
            <a:off x="6096000" y="3657600"/>
            <a:ext cx="2185988" cy="1319213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психологическая </a:t>
            </a:r>
            <a:r>
              <a:rPr lang="ru-RU" sz="1600" b="1"/>
              <a:t>(самоопределен-ческая)</a:t>
            </a:r>
          </a:p>
        </p:txBody>
      </p:sp>
      <p:sp>
        <p:nvSpPr>
          <p:cNvPr id="24594" name="Text Box 20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21</a:t>
            </a:r>
          </a:p>
        </p:txBody>
      </p:sp>
      <p:sp>
        <p:nvSpPr>
          <p:cNvPr id="52245" name="AutoShape 21"/>
          <p:cNvSpPr>
            <a:spLocks noChangeArrowheads="1"/>
          </p:cNvSpPr>
          <p:nvPr/>
        </p:nvSpPr>
        <p:spPr bwMode="auto">
          <a:xfrm>
            <a:off x="5105400" y="4940300"/>
            <a:ext cx="1905000" cy="1122363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33CCFF"/>
              </a:gs>
              <a:gs pos="50000">
                <a:srgbClr val="FFFFFF"/>
              </a:gs>
              <a:gs pos="100000">
                <a:srgbClr val="33CCFF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деятельностная</a:t>
            </a:r>
          </a:p>
          <a:p>
            <a:pPr>
              <a:spcBef>
                <a:spcPct val="50000"/>
              </a:spcBef>
            </a:pPr>
            <a:endParaRPr lang="ru-RU" sz="1600" b="1"/>
          </a:p>
        </p:txBody>
      </p:sp>
      <p:sp>
        <p:nvSpPr>
          <p:cNvPr id="24596" name="Rectangle 22"/>
          <p:cNvSpPr>
            <a:spLocks noChangeArrowheads="1"/>
          </p:cNvSpPr>
          <p:nvPr/>
        </p:nvSpPr>
        <p:spPr bwMode="auto">
          <a:xfrm>
            <a:off x="4478338" y="41021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600" b="1"/>
          </a:p>
        </p:txBody>
      </p:sp>
      <p:sp>
        <p:nvSpPr>
          <p:cNvPr id="52247" name="Freeform 23"/>
          <p:cNvSpPr>
            <a:spLocks/>
          </p:cNvSpPr>
          <p:nvPr/>
        </p:nvSpPr>
        <p:spPr bwMode="auto">
          <a:xfrm>
            <a:off x="214282" y="1285860"/>
            <a:ext cx="8656638" cy="5346700"/>
          </a:xfrm>
          <a:custGeom>
            <a:avLst/>
            <a:gdLst>
              <a:gd name="T0" fmla="*/ 2147483647 w 5453"/>
              <a:gd name="T1" fmla="*/ 461189452 h 3368"/>
              <a:gd name="T2" fmla="*/ 2147483647 w 5453"/>
              <a:gd name="T3" fmla="*/ 488910369 h 3368"/>
              <a:gd name="T4" fmla="*/ 2147483647 w 5453"/>
              <a:gd name="T5" fmla="*/ 355342821 h 3368"/>
              <a:gd name="T6" fmla="*/ 738406552 w 5453"/>
              <a:gd name="T7" fmla="*/ 408265293 h 3368"/>
              <a:gd name="T8" fmla="*/ 554434407 w 5453"/>
              <a:gd name="T9" fmla="*/ 753527492 h 3368"/>
              <a:gd name="T10" fmla="*/ 526711903 w 5453"/>
              <a:gd name="T11" fmla="*/ 909777333 h 3368"/>
              <a:gd name="T12" fmla="*/ 420866960 w 5453"/>
              <a:gd name="T13" fmla="*/ 1227315341 h 3368"/>
              <a:gd name="T14" fmla="*/ 395665305 w 5453"/>
              <a:gd name="T15" fmla="*/ 1386085932 h 3368"/>
              <a:gd name="T16" fmla="*/ 211693161 w 5453"/>
              <a:gd name="T17" fmla="*/ 1544856524 h 3368"/>
              <a:gd name="T18" fmla="*/ 78124051 w 5453"/>
              <a:gd name="T19" fmla="*/ 1703625925 h 3368"/>
              <a:gd name="T20" fmla="*/ 0 w 5453"/>
              <a:gd name="T21" fmla="*/ 2099291135 h 3368"/>
              <a:gd name="T22" fmla="*/ 25201561 w 5453"/>
              <a:gd name="T23" fmla="*/ 2147483647 h 3368"/>
              <a:gd name="T24" fmla="*/ 131048135 w 5453"/>
              <a:gd name="T25" fmla="*/ 2147483647 h 3368"/>
              <a:gd name="T26" fmla="*/ 1055944755 w 5453"/>
              <a:gd name="T27" fmla="*/ 2147483647 h 3368"/>
              <a:gd name="T28" fmla="*/ 1370964985 w 5453"/>
              <a:gd name="T29" fmla="*/ 2147483647 h 3368"/>
              <a:gd name="T30" fmla="*/ 1582658046 w 5453"/>
              <a:gd name="T31" fmla="*/ 2147483647 h 3368"/>
              <a:gd name="T32" fmla="*/ 1872477119 w 5453"/>
              <a:gd name="T33" fmla="*/ 2147483647 h 3368"/>
              <a:gd name="T34" fmla="*/ 2147483647 w 5453"/>
              <a:gd name="T35" fmla="*/ 2147483647 h 3368"/>
              <a:gd name="T36" fmla="*/ 2147483647 w 5453"/>
              <a:gd name="T37" fmla="*/ 2147483647 h 3368"/>
              <a:gd name="T38" fmla="*/ 2147483647 w 5453"/>
              <a:gd name="T39" fmla="*/ 2147483647 h 3368"/>
              <a:gd name="T40" fmla="*/ 2147483647 w 5453"/>
              <a:gd name="T41" fmla="*/ 2147483647 h 3368"/>
              <a:gd name="T42" fmla="*/ 2147483647 w 5453"/>
              <a:gd name="T43" fmla="*/ 2147483647 h 3368"/>
              <a:gd name="T44" fmla="*/ 2147483647 w 5453"/>
              <a:gd name="T45" fmla="*/ 2147483647 h 3368"/>
              <a:gd name="T46" fmla="*/ 2147483647 w 5453"/>
              <a:gd name="T47" fmla="*/ 2147483647 h 3368"/>
              <a:gd name="T48" fmla="*/ 2147483647 w 5453"/>
              <a:gd name="T49" fmla="*/ 2147483647 h 3368"/>
              <a:gd name="T50" fmla="*/ 2147483647 w 5453"/>
              <a:gd name="T51" fmla="*/ 2147483647 h 3368"/>
              <a:gd name="T52" fmla="*/ 2147483647 w 5453"/>
              <a:gd name="T53" fmla="*/ 2147483647 h 3368"/>
              <a:gd name="T54" fmla="*/ 2147483647 w 5453"/>
              <a:gd name="T55" fmla="*/ 2147483647 h 3368"/>
              <a:gd name="T56" fmla="*/ 2147483647 w 5453"/>
              <a:gd name="T57" fmla="*/ 2147483647 h 3368"/>
              <a:gd name="T58" fmla="*/ 2147483647 w 5453"/>
              <a:gd name="T59" fmla="*/ 2147483647 h 3368"/>
              <a:gd name="T60" fmla="*/ 2147483647 w 5453"/>
              <a:gd name="T61" fmla="*/ 2147483647 h 3368"/>
              <a:gd name="T62" fmla="*/ 2147483647 w 5453"/>
              <a:gd name="T63" fmla="*/ 2147483647 h 3368"/>
              <a:gd name="T64" fmla="*/ 2147483647 w 5453"/>
              <a:gd name="T65" fmla="*/ 2147483647 h 3368"/>
              <a:gd name="T66" fmla="*/ 2147483647 w 5453"/>
              <a:gd name="T67" fmla="*/ 2147483647 h 3368"/>
              <a:gd name="T68" fmla="*/ 2147483647 w 5453"/>
              <a:gd name="T69" fmla="*/ 2147483647 h 3368"/>
              <a:gd name="T70" fmla="*/ 2147483647 w 5453"/>
              <a:gd name="T71" fmla="*/ 1227315341 h 3368"/>
              <a:gd name="T72" fmla="*/ 2147483647 w 5453"/>
              <a:gd name="T73" fmla="*/ 488910369 h 3368"/>
              <a:gd name="T74" fmla="*/ 2147483647 w 5453"/>
              <a:gd name="T75" fmla="*/ 224294734 h 3368"/>
              <a:gd name="T76" fmla="*/ 2147483647 w 5453"/>
              <a:gd name="T77" fmla="*/ 118448153 h 3368"/>
              <a:gd name="T78" fmla="*/ 2147483647 w 5453"/>
              <a:gd name="T79" fmla="*/ 12601574 h 3368"/>
              <a:gd name="T80" fmla="*/ 2147483647 w 5453"/>
              <a:gd name="T81" fmla="*/ 40322501 h 3368"/>
              <a:gd name="T82" fmla="*/ 2147483647 w 5453"/>
              <a:gd name="T83" fmla="*/ 146169070 h 3368"/>
              <a:gd name="T84" fmla="*/ 2147483647 w 5453"/>
              <a:gd name="T85" fmla="*/ 252015651 h 3368"/>
              <a:gd name="T86" fmla="*/ 2147483647 w 5453"/>
              <a:gd name="T87" fmla="*/ 408265293 h 3368"/>
              <a:gd name="T88" fmla="*/ 2147483647 w 5453"/>
              <a:gd name="T89" fmla="*/ 435987897 h 3368"/>
              <a:gd name="T90" fmla="*/ 2147483647 w 5453"/>
              <a:gd name="T91" fmla="*/ 355342821 h 3368"/>
              <a:gd name="T92" fmla="*/ 2147483647 w 5453"/>
              <a:gd name="T93" fmla="*/ 383063738 h 3368"/>
              <a:gd name="T94" fmla="*/ 2147483647 w 5453"/>
              <a:gd name="T95" fmla="*/ 461189452 h 3368"/>
              <a:gd name="T96" fmla="*/ 2147483647 w 5453"/>
              <a:gd name="T97" fmla="*/ 488910369 h 336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53"/>
              <a:gd name="T148" fmla="*/ 0 h 3368"/>
              <a:gd name="T149" fmla="*/ 5453 w 5453"/>
              <a:gd name="T150" fmla="*/ 3368 h 336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53" h="3368">
                <a:moveTo>
                  <a:pt x="2398" y="183"/>
                </a:moveTo>
                <a:cubicBezTo>
                  <a:pt x="2227" y="203"/>
                  <a:pt x="2047" y="187"/>
                  <a:pt x="1874" y="194"/>
                </a:cubicBezTo>
                <a:cubicBezTo>
                  <a:pt x="1554" y="246"/>
                  <a:pt x="1263" y="173"/>
                  <a:pt x="953" y="141"/>
                </a:cubicBezTo>
                <a:cubicBezTo>
                  <a:pt x="735" y="89"/>
                  <a:pt x="511" y="132"/>
                  <a:pt x="293" y="162"/>
                </a:cubicBezTo>
                <a:cubicBezTo>
                  <a:pt x="251" y="205"/>
                  <a:pt x="244" y="241"/>
                  <a:pt x="220" y="299"/>
                </a:cubicBezTo>
                <a:cubicBezTo>
                  <a:pt x="216" y="320"/>
                  <a:pt x="215" y="341"/>
                  <a:pt x="209" y="361"/>
                </a:cubicBezTo>
                <a:cubicBezTo>
                  <a:pt x="197" y="404"/>
                  <a:pt x="167" y="487"/>
                  <a:pt x="167" y="487"/>
                </a:cubicBezTo>
                <a:cubicBezTo>
                  <a:pt x="164" y="508"/>
                  <a:pt x="166" y="531"/>
                  <a:pt x="157" y="550"/>
                </a:cubicBezTo>
                <a:cubicBezTo>
                  <a:pt x="149" y="569"/>
                  <a:pt x="95" y="602"/>
                  <a:pt x="84" y="613"/>
                </a:cubicBezTo>
                <a:cubicBezTo>
                  <a:pt x="65" y="632"/>
                  <a:pt x="50" y="657"/>
                  <a:pt x="31" y="676"/>
                </a:cubicBezTo>
                <a:cubicBezTo>
                  <a:pt x="14" y="730"/>
                  <a:pt x="7" y="775"/>
                  <a:pt x="0" y="833"/>
                </a:cubicBezTo>
                <a:cubicBezTo>
                  <a:pt x="3" y="1049"/>
                  <a:pt x="1" y="1266"/>
                  <a:pt x="10" y="1482"/>
                </a:cubicBezTo>
                <a:cubicBezTo>
                  <a:pt x="13" y="1546"/>
                  <a:pt x="40" y="1607"/>
                  <a:pt x="52" y="1670"/>
                </a:cubicBezTo>
                <a:cubicBezTo>
                  <a:pt x="114" y="1996"/>
                  <a:pt x="245" y="2304"/>
                  <a:pt x="419" y="2582"/>
                </a:cubicBezTo>
                <a:cubicBezTo>
                  <a:pt x="462" y="2651"/>
                  <a:pt x="502" y="2721"/>
                  <a:pt x="544" y="2791"/>
                </a:cubicBezTo>
                <a:cubicBezTo>
                  <a:pt x="568" y="2832"/>
                  <a:pt x="584" y="2889"/>
                  <a:pt x="628" y="2906"/>
                </a:cubicBezTo>
                <a:cubicBezTo>
                  <a:pt x="664" y="2920"/>
                  <a:pt x="705" y="2920"/>
                  <a:pt x="743" y="2927"/>
                </a:cubicBezTo>
                <a:cubicBezTo>
                  <a:pt x="936" y="3047"/>
                  <a:pt x="1011" y="3149"/>
                  <a:pt x="1236" y="3168"/>
                </a:cubicBezTo>
                <a:cubicBezTo>
                  <a:pt x="1386" y="3224"/>
                  <a:pt x="1398" y="3223"/>
                  <a:pt x="1529" y="3294"/>
                </a:cubicBezTo>
                <a:cubicBezTo>
                  <a:pt x="1565" y="3314"/>
                  <a:pt x="1595" y="3344"/>
                  <a:pt x="1634" y="3357"/>
                </a:cubicBezTo>
                <a:cubicBezTo>
                  <a:pt x="1667" y="3368"/>
                  <a:pt x="1703" y="3364"/>
                  <a:pt x="1738" y="3367"/>
                </a:cubicBezTo>
                <a:cubicBezTo>
                  <a:pt x="2358" y="3357"/>
                  <a:pt x="2885" y="3343"/>
                  <a:pt x="3477" y="3325"/>
                </a:cubicBezTo>
                <a:cubicBezTo>
                  <a:pt x="3710" y="3267"/>
                  <a:pt x="3938" y="3207"/>
                  <a:pt x="4178" y="3189"/>
                </a:cubicBezTo>
                <a:cubicBezTo>
                  <a:pt x="4280" y="3173"/>
                  <a:pt x="4291" y="3171"/>
                  <a:pt x="4367" y="3095"/>
                </a:cubicBezTo>
                <a:cubicBezTo>
                  <a:pt x="4387" y="3036"/>
                  <a:pt x="4406" y="2957"/>
                  <a:pt x="4430" y="2896"/>
                </a:cubicBezTo>
                <a:cubicBezTo>
                  <a:pt x="4440" y="2871"/>
                  <a:pt x="4442" y="2841"/>
                  <a:pt x="4461" y="2822"/>
                </a:cubicBezTo>
                <a:cubicBezTo>
                  <a:pt x="4485" y="2798"/>
                  <a:pt x="4572" y="2772"/>
                  <a:pt x="4608" y="2760"/>
                </a:cubicBezTo>
                <a:cubicBezTo>
                  <a:pt x="4661" y="2705"/>
                  <a:pt x="4693" y="2694"/>
                  <a:pt x="4723" y="2613"/>
                </a:cubicBezTo>
                <a:cubicBezTo>
                  <a:pt x="4742" y="2564"/>
                  <a:pt x="4734" y="2464"/>
                  <a:pt x="4775" y="2424"/>
                </a:cubicBezTo>
                <a:cubicBezTo>
                  <a:pt x="4849" y="2351"/>
                  <a:pt x="4965" y="2361"/>
                  <a:pt x="5058" y="2351"/>
                </a:cubicBezTo>
                <a:cubicBezTo>
                  <a:pt x="5297" y="2271"/>
                  <a:pt x="5124" y="2366"/>
                  <a:pt x="5205" y="2246"/>
                </a:cubicBezTo>
                <a:cubicBezTo>
                  <a:pt x="5221" y="2222"/>
                  <a:pt x="5247" y="2205"/>
                  <a:pt x="5268" y="2184"/>
                </a:cubicBezTo>
                <a:cubicBezTo>
                  <a:pt x="5288" y="2124"/>
                  <a:pt x="5310" y="2079"/>
                  <a:pt x="5320" y="2016"/>
                </a:cubicBezTo>
                <a:cubicBezTo>
                  <a:pt x="5326" y="1893"/>
                  <a:pt x="5337" y="1789"/>
                  <a:pt x="5351" y="1670"/>
                </a:cubicBezTo>
                <a:cubicBezTo>
                  <a:pt x="5358" y="1468"/>
                  <a:pt x="5356" y="1256"/>
                  <a:pt x="5425" y="1063"/>
                </a:cubicBezTo>
                <a:cubicBezTo>
                  <a:pt x="5453" y="825"/>
                  <a:pt x="5442" y="953"/>
                  <a:pt x="5425" y="487"/>
                </a:cubicBezTo>
                <a:cubicBezTo>
                  <a:pt x="5422" y="395"/>
                  <a:pt x="5418" y="283"/>
                  <a:pt x="5393" y="194"/>
                </a:cubicBezTo>
                <a:cubicBezTo>
                  <a:pt x="5380" y="147"/>
                  <a:pt x="5312" y="111"/>
                  <a:pt x="5278" y="89"/>
                </a:cubicBezTo>
                <a:cubicBezTo>
                  <a:pt x="5227" y="55"/>
                  <a:pt x="5157" y="57"/>
                  <a:pt x="5100" y="47"/>
                </a:cubicBezTo>
                <a:cubicBezTo>
                  <a:pt x="5020" y="33"/>
                  <a:pt x="4940" y="19"/>
                  <a:pt x="4859" y="5"/>
                </a:cubicBezTo>
                <a:cubicBezTo>
                  <a:pt x="4688" y="9"/>
                  <a:pt x="4516" y="0"/>
                  <a:pt x="4346" y="16"/>
                </a:cubicBezTo>
                <a:cubicBezTo>
                  <a:pt x="4321" y="18"/>
                  <a:pt x="4304" y="44"/>
                  <a:pt x="4283" y="58"/>
                </a:cubicBezTo>
                <a:cubicBezTo>
                  <a:pt x="4257" y="75"/>
                  <a:pt x="4228" y="88"/>
                  <a:pt x="4199" y="100"/>
                </a:cubicBezTo>
                <a:cubicBezTo>
                  <a:pt x="4107" y="138"/>
                  <a:pt x="4025" y="152"/>
                  <a:pt x="3927" y="162"/>
                </a:cubicBezTo>
                <a:cubicBezTo>
                  <a:pt x="3654" y="259"/>
                  <a:pt x="3348" y="177"/>
                  <a:pt x="3058" y="173"/>
                </a:cubicBezTo>
                <a:cubicBezTo>
                  <a:pt x="2922" y="161"/>
                  <a:pt x="2784" y="165"/>
                  <a:pt x="2649" y="141"/>
                </a:cubicBezTo>
                <a:cubicBezTo>
                  <a:pt x="2558" y="145"/>
                  <a:pt x="2467" y="139"/>
                  <a:pt x="2377" y="152"/>
                </a:cubicBezTo>
                <a:cubicBezTo>
                  <a:pt x="2366" y="154"/>
                  <a:pt x="2375" y="175"/>
                  <a:pt x="2367" y="183"/>
                </a:cubicBezTo>
                <a:cubicBezTo>
                  <a:pt x="2359" y="191"/>
                  <a:pt x="2335" y="194"/>
                  <a:pt x="2335" y="194"/>
                </a:cubicBezTo>
              </a:path>
            </a:pathLst>
          </a:custGeom>
          <a:solidFill>
            <a:srgbClr val="00FF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8" name="WordArt 24"/>
          <p:cNvSpPr>
            <a:spLocks noChangeArrowheads="1" noChangeShapeType="1" noTextEdit="1"/>
          </p:cNvSpPr>
          <p:nvPr/>
        </p:nvSpPr>
        <p:spPr bwMode="auto">
          <a:xfrm>
            <a:off x="2214546" y="2571744"/>
            <a:ext cx="5143536" cy="221457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ru-RU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Проектная </a:t>
            </a:r>
          </a:p>
          <a:p>
            <a:r>
              <a:rPr lang="ru-RU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технология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1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3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52230" grpId="0" animBg="1"/>
      <p:bldP spid="52231" grpId="0" animBg="1" autoUpdateAnimBg="0"/>
      <p:bldP spid="52232" grpId="0" autoUpdateAnimBg="0"/>
      <p:bldP spid="52234" grpId="0" animBg="1"/>
      <p:bldP spid="52235" grpId="0" animBg="1" autoUpdateAnimBg="0"/>
      <p:bldP spid="52236" grpId="0" animBg="1"/>
      <p:bldP spid="52237" grpId="0" animBg="1" autoUpdateAnimBg="0"/>
      <p:bldP spid="52238" grpId="0" animBg="1"/>
      <p:bldP spid="52239" grpId="0" animBg="1"/>
      <p:bldP spid="52240" grpId="0" animBg="1" autoUpdateAnimBg="0"/>
      <p:bldP spid="52241" grpId="0" animBg="1" autoUpdateAnimBg="0"/>
      <p:bldP spid="52245" grpId="0" animBg="1" autoUpdateAnimBg="0"/>
      <p:bldP spid="52247" grpId="0" animBg="1"/>
      <p:bldP spid="522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Слайд" r:id="rId4" imgW="4572000" imgH="3429000" progId="PowerPoint.Slide.8">
                  <p:embed/>
                </p:oleObj>
              </mc:Choice>
              <mc:Fallback>
                <p:oleObj name="Слайд" r:id="rId4" imgW="4572000" imgH="342900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2514600" y="1181100"/>
            <a:ext cx="6388100" cy="1181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DBC9"/>
              </a:gs>
              <a:gs pos="50000">
                <a:srgbClr val="FFFFFF"/>
              </a:gs>
              <a:gs pos="100000">
                <a:srgbClr val="FFDBC9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600" b="1" i="1" dirty="0">
                <a:solidFill>
                  <a:srgbClr val="0000CC"/>
                </a:solidFill>
              </a:rPr>
              <a:t>Особенностью этой технологии  является наличие дискуссий, характеризующихся различными  точками зрения по изучаемым вопросам, сопоставлением их, поиском за счет обсуждения истинной точки зрения.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609600" y="1295400"/>
            <a:ext cx="2101850" cy="88265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FFBF9F"/>
              </a:gs>
              <a:gs pos="50000">
                <a:srgbClr val="FFFFFF"/>
              </a:gs>
              <a:gs pos="100000">
                <a:srgbClr val="FFBF9F"/>
              </a:gs>
            </a:gsLst>
            <a:lin ang="0" scaled="1"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Коммуникативная (дискуссионная)</a:t>
            </a: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2590800" y="5638800"/>
            <a:ext cx="6324600" cy="105560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1400" b="1" i="1" dirty="0">
                <a:solidFill>
                  <a:srgbClr val="0000CC"/>
                </a:solidFill>
              </a:rPr>
              <a:t>Особенностью этой технологии  является осознание учеником деятельности: того как, каким способом получен результат, какие при этом встречались затруднения , как они были устранены, и что чувствовал  ученик при этом.</a:t>
            </a: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609600" y="5632450"/>
            <a:ext cx="2133600" cy="107315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/>
              <a:t>Рефлексивная</a:t>
            </a:r>
          </a:p>
          <a:p>
            <a:pPr>
              <a:spcBef>
                <a:spcPct val="50000"/>
              </a:spcBef>
              <a:defRPr/>
            </a:pPr>
            <a:endParaRPr lang="ru-RU" sz="1600" b="1"/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2667000" y="4657725"/>
            <a:ext cx="6248400" cy="9048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A3E0FF"/>
              </a:gs>
              <a:gs pos="50000">
                <a:schemeClr val="bg1"/>
              </a:gs>
              <a:gs pos="100000">
                <a:srgbClr val="A3E0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00CC"/>
                </a:solidFill>
              </a:rPr>
              <a:t>Характерной чертой этой технологии является способность ученика проектировать предстоящую деятельность, быть ее субъектом</a:t>
            </a:r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>
            <a:off x="2625725" y="3581400"/>
            <a:ext cx="6330950" cy="908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600" b="1" i="1">
                <a:solidFill>
                  <a:srgbClr val="0000CC"/>
                </a:solidFill>
              </a:rPr>
              <a:t>Характерной чертой этой технологии  является самоопределение обучаемого к выполнению той или иной образовательной деятельности.</a:t>
            </a:r>
          </a:p>
        </p:txBody>
      </p:sp>
      <p:sp>
        <p:nvSpPr>
          <p:cNvPr id="53257" name="AutoShape 9"/>
          <p:cNvSpPr>
            <a:spLocks noChangeArrowheads="1"/>
          </p:cNvSpPr>
          <p:nvPr/>
        </p:nvSpPr>
        <p:spPr bwMode="auto">
          <a:xfrm>
            <a:off x="2590800" y="2514600"/>
            <a:ext cx="6330950" cy="9080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600" b="1" i="1">
                <a:solidFill>
                  <a:srgbClr val="0000CC"/>
                </a:solidFill>
              </a:rPr>
              <a:t>Характерной чертой этой технологии  является моделирование жизненно важных профессиональных затруднений в образовательном пространстве и поиск путей их решения.</a:t>
            </a: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2514600" y="381000"/>
            <a:ext cx="6324600" cy="57888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BFBF"/>
              </a:gs>
              <a:gs pos="50000">
                <a:srgbClr val="FFFFFF"/>
              </a:gs>
              <a:gs pos="100000">
                <a:srgbClr val="FFBFBF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 i="1" dirty="0">
                <a:solidFill>
                  <a:srgbClr val="0000CC"/>
                </a:solidFill>
              </a:rPr>
              <a:t>Характерной чертой этой технологии является реализация педагогом модели "обучение  через открытие</a:t>
            </a:r>
            <a:r>
              <a:rPr lang="ru-RU" sz="1600" b="1" i="1" dirty="0">
                <a:solidFill>
                  <a:srgbClr val="0000CC"/>
                </a:solidFill>
              </a:rPr>
              <a:t>".</a:t>
            </a:r>
          </a:p>
        </p:txBody>
      </p:sp>
      <p:sp>
        <p:nvSpPr>
          <p:cNvPr id="53259" name="AutoShape 11"/>
          <p:cNvSpPr>
            <a:spLocks noChangeArrowheads="1"/>
          </p:cNvSpPr>
          <p:nvPr/>
        </p:nvSpPr>
        <p:spPr bwMode="auto">
          <a:xfrm>
            <a:off x="609600" y="4572000"/>
            <a:ext cx="2133600" cy="107315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33CCFF"/>
              </a:gs>
              <a:gs pos="50000">
                <a:srgbClr val="FFFFFF"/>
              </a:gs>
              <a:gs pos="100000">
                <a:srgbClr val="33CCFF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Деятельностная</a:t>
            </a:r>
          </a:p>
          <a:p>
            <a:pPr>
              <a:spcBef>
                <a:spcPct val="50000"/>
              </a:spcBef>
            </a:pPr>
            <a:endParaRPr lang="ru-RU" sz="1600" b="1"/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>
            <a:off x="609600" y="3352800"/>
            <a:ext cx="2133600" cy="12700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Психологическая (самоопределен-ческая) </a:t>
            </a:r>
          </a:p>
        </p:txBody>
      </p:sp>
      <p:sp>
        <p:nvSpPr>
          <p:cNvPr id="3085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352800" y="6477000"/>
            <a:ext cx="457200" cy="381000"/>
          </a:xfrm>
          <a:prstGeom prst="actionButtonForwardNex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743200" y="6477000"/>
            <a:ext cx="457200" cy="381000"/>
          </a:xfrm>
          <a:prstGeom prst="actionButtonBackPreviou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76200" y="685800"/>
            <a:ext cx="3810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bg1"/>
                </a:solidFill>
              </a:rPr>
              <a:t>ТЕХНОЛОГИИ</a:t>
            </a:r>
            <a:endParaRPr lang="ru-RU" b="1"/>
          </a:p>
        </p:txBody>
      </p:sp>
      <p:sp>
        <p:nvSpPr>
          <p:cNvPr id="53264" name="AutoShape 16"/>
          <p:cNvSpPr>
            <a:spLocks noChangeArrowheads="1"/>
          </p:cNvSpPr>
          <p:nvPr/>
        </p:nvSpPr>
        <p:spPr bwMode="auto">
          <a:xfrm>
            <a:off x="609600" y="2209800"/>
            <a:ext cx="2133600" cy="12700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FFFF66"/>
              </a:gs>
              <a:gs pos="50000">
                <a:srgbClr val="FFFFFF"/>
              </a:gs>
              <a:gs pos="100000">
                <a:srgbClr val="FFFF66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Имитационного моделирования (игровая)</a:t>
            </a:r>
          </a:p>
        </p:txBody>
      </p:sp>
      <p:sp>
        <p:nvSpPr>
          <p:cNvPr id="53265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2775" y="76200"/>
            <a:ext cx="2130425" cy="12700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FF8D8D"/>
              </a:gs>
              <a:gs pos="50000">
                <a:srgbClr val="FFFFFF"/>
              </a:gs>
              <a:gs pos="100000">
                <a:srgbClr val="FF8D8D"/>
              </a:gs>
            </a:gsLst>
            <a:lin ang="0" scaled="1"/>
          </a:gradFill>
          <a:ln w="31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Исследовательская (проблемно-поисковая)</a:t>
            </a:r>
          </a:p>
        </p:txBody>
      </p:sp>
      <p:sp>
        <p:nvSpPr>
          <p:cNvPr id="53266" name="AutoShape 18"/>
          <p:cNvSpPr>
            <a:spLocks noChangeArrowheads="1"/>
          </p:cNvSpPr>
          <p:nvPr/>
        </p:nvSpPr>
        <p:spPr bwMode="auto">
          <a:xfrm>
            <a:off x="0" y="0"/>
            <a:ext cx="2895600" cy="6858000"/>
          </a:xfrm>
          <a:prstGeom prst="can">
            <a:avLst>
              <a:gd name="adj" fmla="val 14200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67" name="WordArt 19"/>
          <p:cNvSpPr>
            <a:spLocks noChangeArrowheads="1" noChangeShapeType="1" noTextEdit="1"/>
          </p:cNvSpPr>
          <p:nvPr/>
        </p:nvSpPr>
        <p:spPr bwMode="auto">
          <a:xfrm rot="5400000">
            <a:off x="-2274103" y="3221821"/>
            <a:ext cx="5681682" cy="523875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0"/>
                <a:gd name="adj2" fmla="val 0"/>
              </a:avLst>
            </a:prstTxWarp>
          </a:bodyPr>
          <a:lstStyle/>
          <a:p>
            <a:pPr fontAlgn="auto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ПРОЕКТНАЯ</a:t>
            </a:r>
          </a:p>
        </p:txBody>
      </p:sp>
      <p:sp>
        <p:nvSpPr>
          <p:cNvPr id="53268" name="WordArt 20"/>
          <p:cNvSpPr>
            <a:spLocks noChangeArrowheads="1" noChangeShapeType="1" noTextEdit="1"/>
          </p:cNvSpPr>
          <p:nvPr/>
        </p:nvSpPr>
        <p:spPr bwMode="auto">
          <a:xfrm rot="5400000">
            <a:off x="-990600" y="3276600"/>
            <a:ext cx="5562600" cy="5334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0"/>
                <a:gd name="adj2" fmla="val 0"/>
              </a:avLst>
            </a:prstTxWarp>
          </a:bodyPr>
          <a:lstStyle/>
          <a:p>
            <a:pPr fontAlgn="auto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ТЕХНОЛОГИЯ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 autoUpdateAnimBg="0"/>
      <p:bldP spid="53252" grpId="0" animBg="1" autoUpdateAnimBg="0"/>
      <p:bldP spid="53253" grpId="0" animBg="1" autoUpdateAnimBg="0"/>
      <p:bldP spid="53254" grpId="0" animBg="1" autoUpdateAnimBg="0"/>
      <p:bldP spid="53255" grpId="0" animBg="1" autoUpdateAnimBg="0"/>
      <p:bldP spid="53256" grpId="0" animBg="1" autoUpdateAnimBg="0"/>
      <p:bldP spid="53257" grpId="0" animBg="1" autoUpdateAnimBg="0"/>
      <p:bldP spid="53258" grpId="0" animBg="1" autoUpdateAnimBg="0"/>
      <p:bldP spid="53259" grpId="0" animBg="1" autoUpdateAnimBg="0"/>
      <p:bldP spid="53260" grpId="0" animBg="1" autoUpdateAnimBg="0"/>
      <p:bldP spid="53263" grpId="0" autoUpdateAnimBg="0"/>
      <p:bldP spid="53264" grpId="0" animBg="1" autoUpdateAnimBg="0"/>
      <p:bldP spid="53265" grpId="0" animBg="1" autoUpdateAnimBg="0"/>
      <p:bldP spid="53266" grpId="0" animBg="1"/>
      <p:bldP spid="53267" grpId="0" animBg="1"/>
      <p:bldP spid="532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219200" y="152400"/>
            <a:ext cx="6934200" cy="5867400"/>
            <a:chOff x="768" y="96"/>
            <a:chExt cx="4368" cy="3696"/>
          </a:xfrm>
        </p:grpSpPr>
        <p:sp>
          <p:nvSpPr>
            <p:cNvPr id="20493" name="Freeform 4"/>
            <p:cNvSpPr>
              <a:spLocks/>
            </p:cNvSpPr>
            <p:nvPr/>
          </p:nvSpPr>
          <p:spPr bwMode="auto">
            <a:xfrm>
              <a:off x="768" y="96"/>
              <a:ext cx="4368" cy="3696"/>
            </a:xfrm>
            <a:custGeom>
              <a:avLst/>
              <a:gdLst>
                <a:gd name="T0" fmla="*/ 6152 w 1946"/>
                <a:gd name="T1" fmla="*/ 322 h 1723"/>
                <a:gd name="T2" fmla="*/ 4303 w 1946"/>
                <a:gd name="T3" fmla="*/ 277 h 1723"/>
                <a:gd name="T4" fmla="*/ 2651 w 1946"/>
                <a:gd name="T5" fmla="*/ 461 h 1723"/>
                <a:gd name="T6" fmla="*/ 1798 w 1946"/>
                <a:gd name="T7" fmla="*/ 598 h 1723"/>
                <a:gd name="T8" fmla="*/ 1547 w 1946"/>
                <a:gd name="T9" fmla="*/ 961 h 1723"/>
                <a:gd name="T10" fmla="*/ 348 w 1946"/>
                <a:gd name="T11" fmla="*/ 1100 h 1723"/>
                <a:gd name="T12" fmla="*/ 449 w 1946"/>
                <a:gd name="T13" fmla="*/ 4481 h 1723"/>
                <a:gd name="T14" fmla="*/ 550 w 1946"/>
                <a:gd name="T15" fmla="*/ 6354 h 1723"/>
                <a:gd name="T16" fmla="*/ 599 w 1946"/>
                <a:gd name="T17" fmla="*/ 6626 h 1723"/>
                <a:gd name="T18" fmla="*/ 797 w 1946"/>
                <a:gd name="T19" fmla="*/ 6763 h 1723"/>
                <a:gd name="T20" fmla="*/ 898 w 1946"/>
                <a:gd name="T21" fmla="*/ 6903 h 1723"/>
                <a:gd name="T22" fmla="*/ 2397 w 1946"/>
                <a:gd name="T23" fmla="*/ 7132 h 1723"/>
                <a:gd name="T24" fmla="*/ 2999 w 1946"/>
                <a:gd name="T25" fmla="*/ 7265 h 1723"/>
                <a:gd name="T26" fmla="*/ 3149 w 1946"/>
                <a:gd name="T27" fmla="*/ 7634 h 1723"/>
                <a:gd name="T28" fmla="*/ 3452 w 1946"/>
                <a:gd name="T29" fmla="*/ 7905 h 1723"/>
                <a:gd name="T30" fmla="*/ 5149 w 1946"/>
                <a:gd name="T31" fmla="*/ 7772 h 1723"/>
                <a:gd name="T32" fmla="*/ 7003 w 1946"/>
                <a:gd name="T33" fmla="*/ 7905 h 1723"/>
                <a:gd name="T34" fmla="*/ 7400 w 1946"/>
                <a:gd name="T35" fmla="*/ 7864 h 1723"/>
                <a:gd name="T36" fmla="*/ 7602 w 1946"/>
                <a:gd name="T37" fmla="*/ 7403 h 1723"/>
                <a:gd name="T38" fmla="*/ 7703 w 1946"/>
                <a:gd name="T39" fmla="*/ 7225 h 1723"/>
                <a:gd name="T40" fmla="*/ 7804 w 1946"/>
                <a:gd name="T41" fmla="*/ 6948 h 1723"/>
                <a:gd name="T42" fmla="*/ 8404 w 1946"/>
                <a:gd name="T43" fmla="*/ 6446 h 1723"/>
                <a:gd name="T44" fmla="*/ 8801 w 1946"/>
                <a:gd name="T45" fmla="*/ 5168 h 1723"/>
                <a:gd name="T46" fmla="*/ 8902 w 1946"/>
                <a:gd name="T47" fmla="*/ 4799 h 1723"/>
                <a:gd name="T48" fmla="*/ 8853 w 1946"/>
                <a:gd name="T49" fmla="*/ 4661 h 1723"/>
                <a:gd name="T50" fmla="*/ 9306 w 1946"/>
                <a:gd name="T51" fmla="*/ 4299 h 1723"/>
                <a:gd name="T52" fmla="*/ 9602 w 1946"/>
                <a:gd name="T53" fmla="*/ 4207 h 1723"/>
                <a:gd name="T54" fmla="*/ 9804 w 1946"/>
                <a:gd name="T55" fmla="*/ 3565 h 1723"/>
                <a:gd name="T56" fmla="*/ 9755 w 1946"/>
                <a:gd name="T57" fmla="*/ 3291 h 1723"/>
                <a:gd name="T58" fmla="*/ 9654 w 1946"/>
                <a:gd name="T59" fmla="*/ 3158 h 1723"/>
                <a:gd name="T60" fmla="*/ 9501 w 1946"/>
                <a:gd name="T61" fmla="*/ 2010 h 1723"/>
                <a:gd name="T62" fmla="*/ 8554 w 1946"/>
                <a:gd name="T63" fmla="*/ 1692 h 1723"/>
                <a:gd name="T64" fmla="*/ 8303 w 1946"/>
                <a:gd name="T65" fmla="*/ 1008 h 1723"/>
                <a:gd name="T66" fmla="*/ 7804 w 1946"/>
                <a:gd name="T67" fmla="*/ 824 h 1723"/>
                <a:gd name="T68" fmla="*/ 7003 w 1946"/>
                <a:gd name="T69" fmla="*/ 92 h 1723"/>
                <a:gd name="T70" fmla="*/ 6700 w 1946"/>
                <a:gd name="T71" fmla="*/ 0 h 1723"/>
                <a:gd name="T72" fmla="*/ 6152 w 1946"/>
                <a:gd name="T73" fmla="*/ 322 h 17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46"/>
                <a:gd name="T112" fmla="*/ 0 h 1723"/>
                <a:gd name="T113" fmla="*/ 1946 w 1946"/>
                <a:gd name="T114" fmla="*/ 1723 h 172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46" h="1723">
                  <a:moveTo>
                    <a:pt x="1221" y="70"/>
                  </a:moveTo>
                  <a:cubicBezTo>
                    <a:pt x="1094" y="38"/>
                    <a:pt x="994" y="54"/>
                    <a:pt x="854" y="60"/>
                  </a:cubicBezTo>
                  <a:cubicBezTo>
                    <a:pt x="772" y="115"/>
                    <a:pt x="599" y="97"/>
                    <a:pt x="526" y="100"/>
                  </a:cubicBezTo>
                  <a:cubicBezTo>
                    <a:pt x="504" y="102"/>
                    <a:pt x="379" y="112"/>
                    <a:pt x="357" y="130"/>
                  </a:cubicBezTo>
                  <a:cubicBezTo>
                    <a:pt x="280" y="191"/>
                    <a:pt x="385" y="183"/>
                    <a:pt x="307" y="209"/>
                  </a:cubicBezTo>
                  <a:cubicBezTo>
                    <a:pt x="236" y="233"/>
                    <a:pt x="143" y="232"/>
                    <a:pt x="69" y="239"/>
                  </a:cubicBezTo>
                  <a:cubicBezTo>
                    <a:pt x="0" y="477"/>
                    <a:pt x="11" y="740"/>
                    <a:pt x="89" y="974"/>
                  </a:cubicBezTo>
                  <a:cubicBezTo>
                    <a:pt x="55" y="1107"/>
                    <a:pt x="46" y="1256"/>
                    <a:pt x="109" y="1381"/>
                  </a:cubicBezTo>
                  <a:cubicBezTo>
                    <a:pt x="112" y="1401"/>
                    <a:pt x="109" y="1423"/>
                    <a:pt x="119" y="1440"/>
                  </a:cubicBezTo>
                  <a:cubicBezTo>
                    <a:pt x="127" y="1454"/>
                    <a:pt x="147" y="1458"/>
                    <a:pt x="158" y="1470"/>
                  </a:cubicBezTo>
                  <a:cubicBezTo>
                    <a:pt x="166" y="1479"/>
                    <a:pt x="167" y="1495"/>
                    <a:pt x="178" y="1500"/>
                  </a:cubicBezTo>
                  <a:cubicBezTo>
                    <a:pt x="261" y="1542"/>
                    <a:pt x="387" y="1542"/>
                    <a:pt x="476" y="1550"/>
                  </a:cubicBezTo>
                  <a:cubicBezTo>
                    <a:pt x="516" y="1560"/>
                    <a:pt x="562" y="1555"/>
                    <a:pt x="595" y="1579"/>
                  </a:cubicBezTo>
                  <a:cubicBezTo>
                    <a:pt x="618" y="1596"/>
                    <a:pt x="610" y="1635"/>
                    <a:pt x="625" y="1659"/>
                  </a:cubicBezTo>
                  <a:cubicBezTo>
                    <a:pt x="640" y="1683"/>
                    <a:pt x="665" y="1698"/>
                    <a:pt x="685" y="1718"/>
                  </a:cubicBezTo>
                  <a:cubicBezTo>
                    <a:pt x="778" y="1714"/>
                    <a:pt x="925" y="1723"/>
                    <a:pt x="1022" y="1689"/>
                  </a:cubicBezTo>
                  <a:cubicBezTo>
                    <a:pt x="1145" y="1699"/>
                    <a:pt x="1268" y="1704"/>
                    <a:pt x="1390" y="1718"/>
                  </a:cubicBezTo>
                  <a:cubicBezTo>
                    <a:pt x="1416" y="1715"/>
                    <a:pt x="1445" y="1720"/>
                    <a:pt x="1469" y="1709"/>
                  </a:cubicBezTo>
                  <a:cubicBezTo>
                    <a:pt x="1508" y="1691"/>
                    <a:pt x="1500" y="1638"/>
                    <a:pt x="1509" y="1609"/>
                  </a:cubicBezTo>
                  <a:cubicBezTo>
                    <a:pt x="1513" y="1595"/>
                    <a:pt x="1524" y="1584"/>
                    <a:pt x="1529" y="1570"/>
                  </a:cubicBezTo>
                  <a:cubicBezTo>
                    <a:pt x="1537" y="1550"/>
                    <a:pt x="1537" y="1528"/>
                    <a:pt x="1549" y="1510"/>
                  </a:cubicBezTo>
                  <a:cubicBezTo>
                    <a:pt x="1579" y="1464"/>
                    <a:pt x="1630" y="1438"/>
                    <a:pt x="1668" y="1401"/>
                  </a:cubicBezTo>
                  <a:cubicBezTo>
                    <a:pt x="1691" y="1309"/>
                    <a:pt x="1692" y="1202"/>
                    <a:pt x="1747" y="1123"/>
                  </a:cubicBezTo>
                  <a:cubicBezTo>
                    <a:pt x="1754" y="1096"/>
                    <a:pt x="1765" y="1070"/>
                    <a:pt x="1767" y="1043"/>
                  </a:cubicBezTo>
                  <a:cubicBezTo>
                    <a:pt x="1768" y="1033"/>
                    <a:pt x="1755" y="1023"/>
                    <a:pt x="1757" y="1013"/>
                  </a:cubicBezTo>
                  <a:cubicBezTo>
                    <a:pt x="1764" y="967"/>
                    <a:pt x="1811" y="951"/>
                    <a:pt x="1847" y="934"/>
                  </a:cubicBezTo>
                  <a:cubicBezTo>
                    <a:pt x="1866" y="925"/>
                    <a:pt x="1886" y="921"/>
                    <a:pt x="1906" y="914"/>
                  </a:cubicBezTo>
                  <a:cubicBezTo>
                    <a:pt x="1930" y="842"/>
                    <a:pt x="1934" y="870"/>
                    <a:pt x="1946" y="775"/>
                  </a:cubicBezTo>
                  <a:cubicBezTo>
                    <a:pt x="1943" y="755"/>
                    <a:pt x="1942" y="734"/>
                    <a:pt x="1936" y="715"/>
                  </a:cubicBezTo>
                  <a:cubicBezTo>
                    <a:pt x="1932" y="704"/>
                    <a:pt x="1918" y="698"/>
                    <a:pt x="1916" y="686"/>
                  </a:cubicBezTo>
                  <a:cubicBezTo>
                    <a:pt x="1903" y="603"/>
                    <a:pt x="1938" y="502"/>
                    <a:pt x="1886" y="437"/>
                  </a:cubicBezTo>
                  <a:cubicBezTo>
                    <a:pt x="1844" y="385"/>
                    <a:pt x="1698" y="368"/>
                    <a:pt x="1698" y="368"/>
                  </a:cubicBezTo>
                  <a:cubicBezTo>
                    <a:pt x="1677" y="320"/>
                    <a:pt x="1672" y="266"/>
                    <a:pt x="1648" y="219"/>
                  </a:cubicBezTo>
                  <a:cubicBezTo>
                    <a:pt x="1637" y="197"/>
                    <a:pt x="1552" y="180"/>
                    <a:pt x="1549" y="179"/>
                  </a:cubicBezTo>
                  <a:cubicBezTo>
                    <a:pt x="1496" y="126"/>
                    <a:pt x="1443" y="73"/>
                    <a:pt x="1390" y="20"/>
                  </a:cubicBezTo>
                  <a:cubicBezTo>
                    <a:pt x="1375" y="5"/>
                    <a:pt x="1330" y="0"/>
                    <a:pt x="1330" y="0"/>
                  </a:cubicBezTo>
                  <a:cubicBezTo>
                    <a:pt x="1248" y="14"/>
                    <a:pt x="1274" y="17"/>
                    <a:pt x="1221" y="7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99"/>
                </a:gs>
                <a:gs pos="100000">
                  <a:srgbClr val="5E9EFF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0494" name="Text Box 3"/>
            <p:cNvSpPr txBox="1">
              <a:spLocks noChangeArrowheads="1"/>
            </p:cNvSpPr>
            <p:nvPr/>
          </p:nvSpPr>
          <p:spPr bwMode="auto">
            <a:xfrm>
              <a:off x="1968" y="1248"/>
              <a:ext cx="1824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600" b="1" i="1" dirty="0">
                  <a:solidFill>
                    <a:srgbClr val="0000CC"/>
                  </a:solidFill>
                </a:rPr>
                <a:t>Образовательный</a:t>
              </a:r>
            </a:p>
            <a:p>
              <a:pPr algn="ctr">
                <a:spcBef>
                  <a:spcPct val="50000"/>
                </a:spcBef>
              </a:pPr>
              <a:r>
                <a:rPr lang="ru-RU" sz="1600" b="1" i="1" dirty="0">
                  <a:solidFill>
                    <a:srgbClr val="0000CC"/>
                  </a:solidFill>
                </a:rPr>
                <a:t> процесс</a:t>
              </a:r>
            </a:p>
            <a:p>
              <a:pPr algn="ctr">
                <a:spcBef>
                  <a:spcPct val="50000"/>
                </a:spcBef>
              </a:pPr>
              <a:r>
                <a:rPr lang="ru-RU" sz="1600" b="1" i="1" dirty="0">
                  <a:solidFill>
                    <a:srgbClr val="0000CC"/>
                  </a:solidFill>
                </a:rPr>
                <a:t>становится развивающим, если</a:t>
              </a:r>
              <a:r>
                <a:rPr lang="ru-RU" b="1" i="1" dirty="0">
                  <a:solidFill>
                    <a:srgbClr val="0000CC"/>
                  </a:solidFill>
                </a:rPr>
                <a:t>…</a:t>
              </a:r>
            </a:p>
          </p:txBody>
        </p:sp>
      </p:grp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228600" y="228600"/>
            <a:ext cx="3581400" cy="1231106"/>
          </a:xfrm>
          <a:prstGeom prst="wedgeRectCallout">
            <a:avLst>
              <a:gd name="adj1" fmla="val 63208"/>
              <a:gd name="adj2" fmla="val 84338"/>
            </a:avLst>
          </a:prstGeom>
          <a:gradFill rotWithShape="0">
            <a:gsLst>
              <a:gs pos="0">
                <a:srgbClr val="FF8D8D"/>
              </a:gs>
              <a:gs pos="50000">
                <a:srgbClr val="FFFFFF"/>
              </a:gs>
              <a:gs pos="100000">
                <a:srgbClr val="FF8D8D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400" b="1" dirty="0">
                <a:solidFill>
                  <a:prstClr val="black"/>
                </a:solidFill>
              </a:rPr>
              <a:t>1. мотивировать ученика,    вызывать личностный   интерес для освоения учебной деятельности, для участия е воспитательных событиях </a:t>
            </a:r>
            <a:r>
              <a:rPr lang="ru-RU" sz="1600" b="1" dirty="0">
                <a:solidFill>
                  <a:prstClr val="black"/>
                </a:solidFill>
              </a:rPr>
              <a:t>школы;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4876800" y="228600"/>
            <a:ext cx="4114800" cy="1261884"/>
          </a:xfrm>
          <a:prstGeom prst="wedgeRectCallout">
            <a:avLst>
              <a:gd name="adj1" fmla="val -49500"/>
              <a:gd name="adj2" fmla="val 79329"/>
            </a:avLst>
          </a:prstGeom>
          <a:gradFill rotWithShape="0">
            <a:gsLst>
              <a:gs pos="0">
                <a:srgbClr val="FF9966"/>
              </a:gs>
              <a:gs pos="50000">
                <a:srgbClr val="FFFFFF"/>
              </a:gs>
              <a:gs pos="100000">
                <a:srgbClr val="FF9966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2. </a:t>
            </a:r>
            <a:r>
              <a:rPr lang="ru-RU" sz="1400" b="1" dirty="0">
                <a:solidFill>
                  <a:prstClr val="black"/>
                </a:solidFill>
              </a:rPr>
              <a:t>создавать психологический комфорт ученика, создавать условия для возникновения реальной «ситуации успеха» учащегося в образовательном пространстве учебного заведения</a:t>
            </a:r>
            <a:r>
              <a:rPr lang="ru-RU" b="1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228600" y="1905000"/>
            <a:ext cx="2914640" cy="1200329"/>
          </a:xfrm>
          <a:prstGeom prst="wedgeRectCallout">
            <a:avLst>
              <a:gd name="adj1" fmla="val 64597"/>
              <a:gd name="adj2" fmla="val 36505"/>
            </a:avLst>
          </a:prstGeom>
          <a:gradFill rotWithShape="0">
            <a:gsLst>
              <a:gs pos="0">
                <a:srgbClr val="FFFF66"/>
              </a:gs>
              <a:gs pos="50000">
                <a:srgbClr val="FFFFFF"/>
              </a:gs>
              <a:gs pos="100000">
                <a:srgbClr val="FFFF66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400" b="1" dirty="0">
                <a:solidFill>
                  <a:prstClr val="black"/>
                </a:solidFill>
              </a:rPr>
              <a:t>3. создавать среду для развития мыслительных способностей учеников через овладение определенными мыслительными операциями,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5791200" y="1981200"/>
            <a:ext cx="3200400" cy="1231106"/>
          </a:xfrm>
          <a:prstGeom prst="wedgeRectCallout">
            <a:avLst>
              <a:gd name="adj1" fmla="val -60019"/>
              <a:gd name="adj2" fmla="val 29398"/>
            </a:avLst>
          </a:prstGeom>
          <a:gradFill rotWithShape="0">
            <a:gsLst>
              <a:gs pos="0">
                <a:srgbClr val="00CC00"/>
              </a:gs>
              <a:gs pos="50000">
                <a:srgbClr val="FFFFFF"/>
              </a:gs>
              <a:gs pos="100000">
                <a:srgbClr val="00CC00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4</a:t>
            </a:r>
            <a:r>
              <a:rPr lang="ru-RU" sz="1400" b="1" dirty="0">
                <a:solidFill>
                  <a:prstClr val="black"/>
                </a:solidFill>
              </a:rPr>
              <a:t>. строить на применении в образовательном пространстве школы группы проблемных методов, эвристических, рефлексивных</a:t>
            </a:r>
            <a:r>
              <a:rPr lang="ru-RU" sz="1600" b="1" dirty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228600" y="3851275"/>
            <a:ext cx="3733800" cy="1415772"/>
          </a:xfrm>
          <a:prstGeom prst="wedgeRectCallout">
            <a:avLst>
              <a:gd name="adj1" fmla="val 69431"/>
              <a:gd name="adj2" fmla="val -48069"/>
            </a:avLst>
          </a:prstGeom>
          <a:gradFill rotWithShape="0">
            <a:gsLst>
              <a:gs pos="0">
                <a:srgbClr val="C3EFFF"/>
              </a:gs>
              <a:gs pos="50000">
                <a:srgbClr val="FFFFFF"/>
              </a:gs>
              <a:gs pos="100000">
                <a:srgbClr val="C3EFFF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5. </a:t>
            </a:r>
            <a:r>
              <a:rPr lang="ru-RU" sz="1400" b="1" dirty="0">
                <a:solidFill>
                  <a:prstClr val="black"/>
                </a:solidFill>
              </a:rPr>
              <a:t>построено на фундаменте применения в учебно-воспитательном процессе субъект -субъектного характера взаимоотношений, использовании групповых форм организации учебного прогресса;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1524000" y="5357826"/>
            <a:ext cx="6629400" cy="1169551"/>
          </a:xfrm>
          <a:prstGeom prst="wedgeRectCallout">
            <a:avLst>
              <a:gd name="adj1" fmla="val 741"/>
              <a:gd name="adj2" fmla="val -210653"/>
            </a:avLst>
          </a:prstGeom>
          <a:gradFill rotWithShape="0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7</a:t>
            </a:r>
            <a:r>
              <a:rPr lang="ru-RU" sz="1400" b="1" dirty="0">
                <a:solidFill>
                  <a:prstClr val="black"/>
                </a:solidFill>
              </a:rPr>
              <a:t>. проектируется  с опорой на зону ближайшего развития ученика и осуществляется  перевод в зону ближайшего развития.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None/>
              <a:defRPr/>
            </a:pP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u="sng" dirty="0">
                <a:solidFill>
                  <a:srgbClr val="FF0000"/>
                </a:solidFill>
              </a:rPr>
              <a:t>Другими словами</a:t>
            </a:r>
            <a:r>
              <a:rPr lang="ru-RU" sz="1600" b="1" u="sng" dirty="0">
                <a:solidFill>
                  <a:srgbClr val="FF0000"/>
                </a:solidFill>
              </a:rPr>
              <a:t>, обучение должно создавать зону затруднений для учащихся и дарить </a:t>
            </a:r>
            <a:r>
              <a:rPr lang="ru-RU" sz="1600" b="1" u="sng" dirty="0" smtClean="0">
                <a:solidFill>
                  <a:srgbClr val="FF0000"/>
                </a:solidFill>
              </a:rPr>
              <a:t>радость её преодоления</a:t>
            </a:r>
            <a:r>
              <a:rPr lang="ru-RU" sz="1600" b="1" u="sng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6508750" y="3962400"/>
            <a:ext cx="2482850" cy="1200329"/>
          </a:xfrm>
          <a:prstGeom prst="wedgeRectCallout">
            <a:avLst>
              <a:gd name="adj1" fmla="val -93222"/>
              <a:gd name="adj2" fmla="val -82046"/>
            </a:avLst>
          </a:prstGeom>
          <a:gradFill rotWithShape="0">
            <a:gsLst>
              <a:gs pos="0">
                <a:srgbClr val="33CCFF"/>
              </a:gs>
              <a:gs pos="50000">
                <a:srgbClr val="FFFFFF"/>
              </a:gs>
              <a:gs pos="100000">
                <a:srgbClr val="33CCFF"/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CC"/>
            </a:outer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prstClr val="black"/>
                </a:solidFill>
              </a:rPr>
              <a:t> 6. </a:t>
            </a:r>
            <a:r>
              <a:rPr lang="ru-RU" sz="1400" b="1" dirty="0">
                <a:solidFill>
                  <a:prstClr val="black"/>
                </a:solidFill>
              </a:rPr>
              <a:t>обеспечивается организация  поисковой продуктивной деятельности учащихся на занятиях;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20492" name="Text Box 18"/>
          <p:cNvSpPr txBox="1">
            <a:spLocks noChangeArrowheads="1"/>
          </p:cNvSpPr>
          <p:nvPr/>
        </p:nvSpPr>
        <p:spPr bwMode="auto">
          <a:xfrm>
            <a:off x="8610600" y="6400800"/>
            <a:ext cx="533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236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  <p:bldP spid="24584" grpId="0" animBg="1" autoUpdateAnimBg="0"/>
      <p:bldP spid="24585" grpId="0" animBg="1" autoUpdateAnimBg="0"/>
      <p:bldP spid="24586" grpId="0" animBg="1" autoUpdateAnimBg="0"/>
      <p:bldP spid="24587" grpId="0" animBg="1" autoUpdateAnimBg="0"/>
      <p:bldP spid="24589" grpId="0" animBg="1" autoUpdateAnimBg="0"/>
      <p:bldP spid="2458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аспекты  современного  урока </a:t>
            </a:r>
            <a:b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рамках ФГОС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3251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Субъективизация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образовательного процесса 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ученик-равноправный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участник образовательного процесса наряду с учителем)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(формирование и развитие универсальных способностей учащихся)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подход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(знания  не  преподносятся  ученику в готовом  виде, а добываются в ходе поисковой и исследовательской деятельности)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образовательного  процесса (взаимодействие учащихся на уроке, обмен  информацией)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Рефлексивность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(учащийся  ставится  в  ситуацию, когда  ему  необходимо проанализировать свою деятельность в ходе  урока)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Импровизационность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образовательного процесса (учитель должен быть готов к  изменению и коррекции хода  урока в процессе  его  проведения)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86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Типология уроков на основе системно-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деятельностного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подхода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>
          <a:xfrm>
            <a:off x="612775" y="2514600"/>
            <a:ext cx="8153400" cy="3611563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Уроки «открытия» нового знания</a:t>
            </a:r>
          </a:p>
          <a:p>
            <a:pPr eaLnBrk="1" hangingPunct="1"/>
            <a:r>
              <a:rPr lang="ru-RU" smtClean="0">
                <a:latin typeface="Arial" pitchFamily="34" charset="0"/>
              </a:rPr>
              <a:t>Уроки отработки умений и рефлексии</a:t>
            </a:r>
          </a:p>
          <a:p>
            <a:pPr eaLnBrk="1" hangingPunct="1"/>
            <a:r>
              <a:rPr lang="ru-RU" sz="2800" smtClean="0">
                <a:latin typeface="Arial" pitchFamily="34" charset="0"/>
              </a:rPr>
              <a:t>Уроки общеметодологической направленности</a:t>
            </a:r>
          </a:p>
          <a:p>
            <a:pPr eaLnBrk="1" hangingPunct="1"/>
            <a:r>
              <a:rPr lang="ru-RU" sz="2800" smtClean="0">
                <a:latin typeface="Arial" pitchFamily="34" charset="0"/>
              </a:rPr>
              <a:t>Уроки развивающего контроля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00042"/>
            <a:ext cx="7000924" cy="9286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учителю: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Точно и чётко формулирует задания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даёт новое знание в готовом виде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повторяет задания два раза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комментирует ответы  учеников и не исправляет их, предлагает это сделать  самим ученикам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повторяет то, что сказали ученики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Предугадывает затруднения учеников и меняет задание по ходу урока, если дети не смогли выполнить его с первого  раза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Подбирает комплексное задание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285729"/>
            <a:ext cx="6000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6E7FC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Отличия традиционного урока и урока по ФГОС</a:t>
            </a:r>
            <a:endParaRPr lang="ru-RU" sz="2400" dirty="0">
              <a:solidFill>
                <a:srgbClr val="C6E7FC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01168"/>
              </p:ext>
            </p:extLst>
          </p:nvPr>
        </p:nvGraphicFramePr>
        <p:xfrm>
          <a:off x="928662" y="1397000"/>
          <a:ext cx="7572428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Традиционный урок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Урок по ФГОС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Триединая цель урока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УУД</a:t>
                      </a:r>
                    </a:p>
                    <a:p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репродуктивно-воспроизводящая 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исследовательская, продуктивная, творческая </a:t>
                      </a:r>
                    </a:p>
                    <a:p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Преобладает фронтальная форма обучения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Получение предметных,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метапредметных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личностных результатов   </a:t>
                      </a:r>
                    </a:p>
                    <a:p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 и самоконтроль усвоения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Самооценка, рефлексия результатов деятельности</a:t>
                      </a:r>
                    </a:p>
                    <a:p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Конспект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урока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Технологическая карта урока</a:t>
                      </a:r>
                    </a:p>
                    <a:p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7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85728"/>
            <a:ext cx="72152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Оценивание на современном уроке предполагает (формирование предметных, </a:t>
            </a:r>
            <a:r>
              <a:rPr lang="ru-RU" sz="2000" b="1" dirty="0" err="1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b="1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и личностных результатов обучающихся</a:t>
            </a:r>
            <a:r>
              <a:rPr lang="ru-RU" b="1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rgbClr val="073E87">
                  <a:lumMod val="75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000240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Осмысленность учебной деятельности и ее результатов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к которым стремятся ученик и учитель. Например, подготовка к олимпиадам, 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конкурсам,формирование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УУД.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обучающегося в формировании образовательной стратегии.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оценивание,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котором обучающийся должен знать свои слабые места, перспективы, понимать, как оценивается его уровень знаний, быть заинтересованным в дальнейшем обучении.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Расширение способов и форм получения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обратной связи</a:t>
            </a:r>
            <a:r>
              <a:rPr lang="ru-RU" b="1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1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500042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Для выявления </a:t>
            </a:r>
            <a:r>
              <a:rPr lang="ru-RU" sz="2400" b="1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личностных результатов</a:t>
            </a:r>
            <a:br>
              <a:rPr lang="ru-RU" sz="2400" b="1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могут быть использованы</a:t>
            </a:r>
            <a:endParaRPr lang="ru-RU" sz="2400" dirty="0">
              <a:solidFill>
                <a:srgbClr val="073E87">
                  <a:lumMod val="75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643050"/>
            <a:ext cx="850109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Рефлексивные вопросы: 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что я могу себя похвалить?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я приобрел после этого урока?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меня удивило?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мне не удалось? Почему</a:t>
            </a: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Листы </a:t>
            </a:r>
            <a:r>
              <a:rPr lang="ru-RU" sz="1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</a:t>
            </a:r>
            <a:r>
              <a:rPr lang="ru-RU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и самооценки: 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Проверяющий :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проверке творческой работы мне наиболее интересным показалось…; Следует отметить…+; Требуют дополнения следующие разделы…;Работа заслуживает…отметки;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 согласен (не согласен) с замечаниями…; Я готов дополнить работу следующими материалами…;Я согласен (не согласен) с оценкой моей работы.</a:t>
            </a:r>
          </a:p>
          <a:p>
            <a:pPr algn="just"/>
            <a:r>
              <a:rPr lang="ru-RU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Карты рефлексии (+,-, затрудняюсь ответить):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Своей работой на уроке в целом я доволен;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Своей работой в группе я доволен;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Для меня не было подходящего задания;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Урок для меня показался коротким;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урок я устал;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Мое настроение улучшилось;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Материал урока мне был интересен;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Материал урока мне был полезен;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Сегодня на уроке мне было комфортно</a:t>
            </a: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основе индивидуальных карт обобщенная карта рефлексии заполняется учителем.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9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52" name="Group 28"/>
          <p:cNvGraphicFramePr>
            <a:graphicFrameLocks noGrp="1"/>
          </p:cNvGraphicFramePr>
          <p:nvPr/>
        </p:nvGraphicFramePr>
        <p:xfrm>
          <a:off x="357158" y="285729"/>
          <a:ext cx="8501121" cy="6001267"/>
        </p:xfrm>
        <a:graphic>
          <a:graphicData uri="http://schemas.openxmlformats.org/drawingml/2006/table">
            <a:tbl>
              <a:tblPr/>
              <a:tblGrid>
                <a:gridCol w="1428760"/>
                <a:gridCol w="2954661"/>
                <a:gridCol w="4117700"/>
              </a:tblGrid>
              <a:tr h="534176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Предмет изменений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Традиционная деятельность учителя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Деятельность учителя, работающего по ФГОС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69655">
                <a:tc rowSpan="2"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Подготовка к уроку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Учитель пользуется жестко структурированным конспектом урока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7524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Учитель пользуется сценарным планом урока, предоставляющим ему свободу в выборе форм, способов и приемов обучения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1337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325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При подготовке к уроку учитель использует учебник и методические рекомендации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При подготовке к уроку учитель использует учебник и методические рекомендации,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интернет-ресурсы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, материалы коллег. Обменивается конспектами с коллегами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  <a:tr h="1312861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Основные этапы урока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826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Объяснение и закрепление учебного материала. Большое количество времени занимает речь учителя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Самостоятельная деятельность обучающихся (более половины времени урока)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1603830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Главная цель учителя на уроке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826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Успеть выполнить все, что запланировано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Организовать деятельность детей:</a:t>
                      </a:r>
                    </a:p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по поиску и обработке информации;</a:t>
                      </a:r>
                    </a:p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обобщению способов действия;</a:t>
                      </a:r>
                    </a:p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постановке учебной задачи и т. д.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9</a:t>
            </a:fld>
            <a:endParaRPr lang="fr-CA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449547"/>
          <a:ext cx="8643999" cy="5836973"/>
        </p:xfrm>
        <a:graphic>
          <a:graphicData uri="http://schemas.openxmlformats.org/drawingml/2006/table">
            <a:tbl>
              <a:tblPr/>
              <a:tblGrid>
                <a:gridCol w="1734803"/>
                <a:gridCol w="2367433"/>
                <a:gridCol w="4541763"/>
              </a:tblGrid>
              <a:tr h="520943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Предмет изменений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0325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Традиционная деятельность учителя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Деятельность учителя, работающего по ФГОС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14921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Формулирование заданий для обучающихся (определение деятельности детей)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826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Формулировки: решите, спишите, сравните, найдите, выпишите, выполните и т. д.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564933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Форма урока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826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Преимущественно фронтальная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Преимущественно групповая и/или индивидуальная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Нестандартное ведение уроков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826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–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Учитель ведет урок в параллельном классе, урок ведут два педагога (совместно с учителями информатики, психологами и логопедами), урок проходит с поддержкой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тьютора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 или в присутствии родителей обучающихся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2104276">
                <a:tc>
                  <a:txBody>
                    <a:bodyPr/>
                    <a:lstStyle/>
                    <a:p>
                      <a:pPr marL="889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Взаимодействие с родителями обучающихся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826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Происходит в виде лекций, родители не включены в образовательный процесс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0" lvl="0" indent="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/>
                          <a:latin typeface="Arial" charset="0"/>
                        </a:rPr>
          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может осуществляться при помощи Интернета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161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'День открытых дверей'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9852</TotalTime>
  <Words>1212</Words>
  <Application>Microsoft Office PowerPoint</Application>
  <PresentationFormat>Экран (4:3)</PresentationFormat>
  <Paragraphs>162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Презентация 'День открытых дверей'</vt:lpstr>
      <vt:lpstr>1_Обычная</vt:lpstr>
      <vt:lpstr>Слайд</vt:lpstr>
      <vt:lpstr>      </vt:lpstr>
      <vt:lpstr>Основные аспекты  современного  урока  в рамках ФГОС</vt:lpstr>
      <vt:lpstr>Типология уроков на основе системно-деятельностного подхода</vt:lpstr>
      <vt:lpstr>Требования к учителю: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Twoja nazwa firmy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ppsworld.ru</dc:creator>
  <cp:lastModifiedBy>GYPNORION</cp:lastModifiedBy>
  <cp:revision>769</cp:revision>
  <cp:lastPrinted>2016-08-22T09:41:40Z</cp:lastPrinted>
  <dcterms:created xsi:type="dcterms:W3CDTF">2013-05-07T09:53:16Z</dcterms:created>
  <dcterms:modified xsi:type="dcterms:W3CDTF">2017-03-29T13:26:06Z</dcterms:modified>
</cp:coreProperties>
</file>